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1EFF"/>
    <a:srgbClr val="C30416"/>
    <a:srgbClr val="FBFCF7"/>
    <a:srgbClr val="D0D0D0"/>
    <a:srgbClr val="813F48"/>
    <a:srgbClr val="C82A39"/>
    <a:srgbClr val="C72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8" autoAdjust="0"/>
  </p:normalViewPr>
  <p:slideViewPr>
    <p:cSldViewPr snapToGrid="0">
      <p:cViewPr>
        <p:scale>
          <a:sx n="99" d="100"/>
          <a:sy n="99" d="100"/>
        </p:scale>
        <p:origin x="1536" y="-28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2943"/>
            <a:ext cx="5143500" cy="275953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" y="0"/>
            <a:ext cx="6858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336030" y="6012180"/>
            <a:ext cx="514350" cy="845820"/>
          </a:xfrm>
          <a:prstGeom prst="rect">
            <a:avLst/>
          </a:prstGeom>
          <a:solidFill>
            <a:srgbClr val="C82A39"/>
          </a:solidFill>
          <a:ln>
            <a:solidFill>
              <a:srgbClr val="C725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343650" y="775370"/>
            <a:ext cx="514350" cy="2066890"/>
          </a:xfrm>
          <a:prstGeom prst="rect">
            <a:avLst/>
          </a:prstGeom>
          <a:solidFill>
            <a:srgbClr val="C82A39"/>
          </a:solidFill>
          <a:ln>
            <a:solidFill>
              <a:srgbClr val="C725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336030" y="6858000"/>
            <a:ext cx="514350" cy="3047999"/>
          </a:xfrm>
          <a:prstGeom prst="rect">
            <a:avLst/>
          </a:prstGeom>
          <a:solidFill>
            <a:srgbClr val="C82A39"/>
          </a:solidFill>
          <a:ln>
            <a:solidFill>
              <a:srgbClr val="C725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56086" y="6858000"/>
            <a:ext cx="514350" cy="3048000"/>
          </a:xfrm>
          <a:prstGeom prst="rect">
            <a:avLst/>
          </a:prstGeom>
          <a:solidFill>
            <a:srgbClr val="813F48"/>
          </a:solidFill>
          <a:ln>
            <a:solidFill>
              <a:srgbClr val="813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71825" y="6858000"/>
            <a:ext cx="514350" cy="3048000"/>
          </a:xfrm>
          <a:prstGeom prst="rect">
            <a:avLst/>
          </a:prstGeom>
          <a:solidFill>
            <a:srgbClr val="813F48"/>
          </a:solidFill>
          <a:ln>
            <a:solidFill>
              <a:srgbClr val="813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13F48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70760" y="6857999"/>
            <a:ext cx="571500" cy="3047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867803" y="6857998"/>
            <a:ext cx="571500" cy="3047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39479" y="6857997"/>
            <a:ext cx="571500" cy="3047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0580" y="6857996"/>
            <a:ext cx="351664" cy="304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564504" y="6012180"/>
            <a:ext cx="749125" cy="731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4011" y="6857996"/>
            <a:ext cx="264795" cy="3048000"/>
          </a:xfrm>
          <a:prstGeom prst="rect">
            <a:avLst/>
          </a:prstGeom>
          <a:solidFill>
            <a:srgbClr val="FBFCF7"/>
          </a:solidFill>
          <a:ln>
            <a:solidFill>
              <a:srgbClr val="D0D0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0" y="6807892"/>
            <a:ext cx="248466" cy="1139872"/>
          </a:xfrm>
          <a:prstGeom prst="rect">
            <a:avLst/>
          </a:prstGeom>
          <a:solidFill>
            <a:srgbClr val="FBFCF7"/>
          </a:solidFill>
          <a:ln>
            <a:solidFill>
              <a:srgbClr val="FBFC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7" r="96266" b="38113"/>
          <a:stretch>
            <a:fillRect/>
          </a:stretch>
        </p:blipFill>
        <p:spPr>
          <a:xfrm>
            <a:off x="6809" y="6665937"/>
            <a:ext cx="256086" cy="2793300"/>
          </a:xfrm>
          <a:prstGeom prst="rect">
            <a:avLst/>
          </a:prstGeom>
        </p:spPr>
      </p:pic>
      <p:sp>
        <p:nvSpPr>
          <p:cNvPr id="25" name="等腰三角形 24"/>
          <p:cNvSpPr/>
          <p:nvPr/>
        </p:nvSpPr>
        <p:spPr>
          <a:xfrm>
            <a:off x="248467" y="9494721"/>
            <a:ext cx="117824" cy="10647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345873" y="1057955"/>
            <a:ext cx="490220" cy="51269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b="1" i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真 相 只 有 一 个</a:t>
            </a:r>
            <a:r>
              <a:rPr lang="en-US" altLang="zh-CN" sz="2000" b="1" i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 sz="2000" b="1" i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但 异 常 版 本 无 限 量 供 应</a:t>
            </a:r>
            <a:endParaRPr lang="zh-CN" altLang="en-US" sz="2000" b="1" i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6423901" y="8873840"/>
            <a:ext cx="331939" cy="26930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57250" y="1047383"/>
            <a:ext cx="2211627" cy="1810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00" dirty="0">
              <a:solidFill>
                <a:srgbClr val="C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35343" y="2932441"/>
            <a:ext cx="2525483" cy="404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913044" y="5202944"/>
            <a:ext cx="2174520" cy="16049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926126" y="1352692"/>
            <a:ext cx="2261731" cy="2643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644292" y="1352692"/>
            <a:ext cx="2525483" cy="45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632545" y="1104476"/>
            <a:ext cx="2261731" cy="2643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3661783" y="4390437"/>
            <a:ext cx="2602103" cy="2643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60184" r="7938" b="39149"/>
          <a:stretch>
            <a:fillRect/>
          </a:stretch>
        </p:blipFill>
        <p:spPr>
          <a:xfrm>
            <a:off x="536713" y="4128893"/>
            <a:ext cx="4206889" cy="4571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968" y="2034867"/>
            <a:ext cx="695413" cy="189306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8075" y="5644914"/>
            <a:ext cx="1444952" cy="2285651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626746" y="10579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今日要闻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26746" y="4348446"/>
            <a:ext cx="343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最新热点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r="20731"/>
          <a:stretch>
            <a:fillRect/>
          </a:stretch>
        </p:blipFill>
        <p:spPr>
          <a:xfrm>
            <a:off x="1731716" y="4269023"/>
            <a:ext cx="487975" cy="46882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15" y="8048188"/>
            <a:ext cx="2714811" cy="819614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646971" y="8095472"/>
            <a:ext cx="159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n w="0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rgbClr val="311E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笑话速递</a:t>
            </a:r>
            <a:endParaRPr lang="zh-CN" altLang="en-US" sz="2000" b="1" dirty="0">
              <a:ln w="0"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rgbClr val="311E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626881" y="4338714"/>
            <a:ext cx="343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广告投递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576875" y="7723146"/>
            <a:ext cx="3539728" cy="213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dirty="0">
                <a:solidFill>
                  <a:srgbClr val="C00000"/>
                </a:solidFill>
              </a:rPr>
              <a:t>广告投放请咨询：</a:t>
            </a:r>
            <a:r>
              <a:rPr lang="en-US" altLang="zh-CN" sz="800" b="1" dirty="0">
                <a:solidFill>
                  <a:srgbClr val="C00000"/>
                </a:solidFill>
              </a:rPr>
              <a:t>333-333-333-3</a:t>
            </a:r>
            <a:r>
              <a:rPr lang="en-US" altLang="zh-CN" sz="800" b="1" dirty="0">
                <a:solidFill>
                  <a:srgbClr val="C00000"/>
                </a:solidFill>
              </a:rPr>
              <a:t>6</a:t>
            </a:r>
            <a:endParaRPr lang="zh-CN" altLang="en-US" sz="800" b="1" dirty="0">
              <a:solidFill>
                <a:srgbClr val="C00000"/>
              </a:solidFill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506" y="4789786"/>
            <a:ext cx="276670" cy="224327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66" y="5428613"/>
            <a:ext cx="276670" cy="224327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66" y="6129770"/>
            <a:ext cx="276670" cy="22432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3852961" y="4698083"/>
            <a:ext cx="23351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dirty="0"/>
              <a:t>三角生物科技：还在为不想要的记忆烦恼吗？“记忆归档”服务，为您提供精准的过去式管理。专业处理悲伤、恐惧及非授权超自然体验。</a:t>
            </a:r>
            <a:endParaRPr lang="zh-CN" altLang="en-US" sz="800" dirty="0"/>
          </a:p>
        </p:txBody>
      </p:sp>
      <p:sp>
        <p:nvSpPr>
          <p:cNvPr id="61" name="文本框 60"/>
          <p:cNvSpPr txBox="1"/>
          <p:nvPr/>
        </p:nvSpPr>
        <p:spPr>
          <a:xfrm>
            <a:off x="4280202" y="5081620"/>
            <a:ext cx="356473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500" dirty="0"/>
              <a:t>副作用可能包括轻微时空错乱症，详情请咨询您的现实稳定度评估师</a:t>
            </a:r>
            <a:endParaRPr lang="zh-CN" altLang="en-US" sz="500" dirty="0"/>
          </a:p>
        </p:txBody>
      </p:sp>
      <p:sp>
        <p:nvSpPr>
          <p:cNvPr id="63" name="文本框 62"/>
          <p:cNvSpPr txBox="1"/>
          <p:nvPr/>
        </p:nvSpPr>
        <p:spPr>
          <a:xfrm>
            <a:off x="3885154" y="5315323"/>
            <a:ext cx="2125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dirty="0"/>
              <a:t>出租优质公寓，位于现实稳定社区。窗户景色固定（可选城市/森林/虚空），室内物理规则严格遵循本地标准。拒绝与异常体、共鸣者及未注册先知合租。</a:t>
            </a:r>
            <a:endParaRPr lang="zh-CN" altLang="en-US" sz="800" dirty="0"/>
          </a:p>
        </p:txBody>
      </p:sp>
      <p:sp>
        <p:nvSpPr>
          <p:cNvPr id="65" name="文本框 64"/>
          <p:cNvSpPr txBox="1"/>
          <p:nvPr/>
        </p:nvSpPr>
        <p:spPr>
          <a:xfrm>
            <a:off x="3852961" y="6073166"/>
            <a:ext cx="1144330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dirty="0"/>
              <a:t>“导览员”家用AI：全新一代智能家居助手！能回答您所有问题（在协议允许范围内），管理您的日程（并自动屏蔽异常事件），甚至在您迷茫时为您提供“最佳行动建议”。（系统提示：请勿与设备争论，尤其当它开始用</a:t>
            </a: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Syastro" panose="00000400000000000000" charset="0"/>
                <a:ea typeface="微软雅黑 Light" panose="020B0502040204020203" charset="-122"/>
              </a:rPr>
              <a:t>​̷̼͈͇͈̆͒̑͗̅蓝​̸̷̹̹͍̑͒͗̍̍色​̸͓̼̺͇̐̍̿̑͗ </a:t>
            </a:r>
            <a:r>
              <a:rPr lang="zh-CN" altLang="en-US" sz="800" dirty="0"/>
              <a:t>文字交流时。）</a:t>
            </a:r>
            <a:endParaRPr lang="zh-CN" altLang="en-US" sz="800" dirty="0"/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09" y="1100562"/>
            <a:ext cx="2096428" cy="708253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3477512" y="1080590"/>
            <a:ext cx="581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rgbClr val="C00000"/>
                </a:solidFill>
              </a:rPr>
              <a:t>感觉现实有点不对劲？这不是你的错，我们专门处理这个</a:t>
            </a:r>
            <a:endParaRPr lang="zh-CN" altLang="en-US" sz="900" dirty="0">
              <a:solidFill>
                <a:srgbClr val="C00000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052259" y="1833170"/>
            <a:ext cx="2211627" cy="2122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" dirty="0"/>
              <a:t>· 您是否经历过以下情况？</a:t>
            </a:r>
            <a:endParaRPr lang="zh-CN" altLang="en-US" sz="600" dirty="0"/>
          </a:p>
          <a:p>
            <a:r>
              <a:rPr lang="zh-CN" altLang="en-US" sz="600" dirty="0"/>
              <a:t>  · 记忆突然出现空白或无法解释的片段？</a:t>
            </a:r>
            <a:endParaRPr lang="zh-CN" altLang="en-US" sz="600" dirty="0"/>
          </a:p>
          <a:p>
            <a:r>
              <a:rPr lang="zh-CN" altLang="en-US" sz="600" dirty="0"/>
              <a:t>  · 看到物体以违背物理规律的方式运动？</a:t>
            </a:r>
            <a:endParaRPr lang="zh-CN" altLang="en-US" sz="600" dirty="0"/>
          </a:p>
          <a:p>
            <a:r>
              <a:rPr lang="zh-CN" altLang="en-US" sz="600" dirty="0"/>
              <a:t>  · 听到来源不明的低语或无法识别的声音？</a:t>
            </a:r>
            <a:endParaRPr lang="zh-CN" altLang="en-US" sz="600" dirty="0"/>
          </a:p>
          <a:p>
            <a:r>
              <a:rPr lang="zh-CN" altLang="en-US" sz="600" dirty="0"/>
              <a:t>  · 感觉身边的人或物似乎“不太对劲”，甚至短暂地变成了别的样子？</a:t>
            </a:r>
            <a:endParaRPr lang="zh-CN" altLang="en-US" sz="600" dirty="0"/>
          </a:p>
          <a:p>
            <a:r>
              <a:rPr lang="zh-CN" altLang="en-US" sz="600" dirty="0"/>
              <a:t>  · 持续做同一个无法理解的噩梦？</a:t>
            </a:r>
            <a:endParaRPr lang="zh-CN" altLang="en-US" sz="600" dirty="0"/>
          </a:p>
          <a:p>
            <a:r>
              <a:rPr lang="zh-CN" altLang="en-US" sz="600" dirty="0"/>
              <a:t>· 请不必惊慌或自我怀疑！</a:t>
            </a:r>
            <a:endParaRPr lang="zh-CN" altLang="en-US" sz="600" dirty="0"/>
          </a:p>
          <a:p>
            <a:r>
              <a:rPr lang="zh-CN" altLang="en-US" sz="600" dirty="0"/>
              <a:t>  您可能只是遭遇了罕见的“偶发性现实感知失调”（Cognito-hazardous Reality Displacement Episodes, CRDE），这是一种已知且可被有效干预的感官现象。</a:t>
            </a:r>
            <a:endParaRPr lang="zh-CN" altLang="en-US" sz="600" dirty="0"/>
          </a:p>
          <a:p>
            <a:r>
              <a:rPr lang="zh-CN" altLang="en-US" sz="600" dirty="0"/>
              <a:t>· 我们的服务承诺：</a:t>
            </a:r>
            <a:endParaRPr lang="zh-CN" altLang="en-US" sz="600" dirty="0"/>
          </a:p>
          <a:p>
            <a:r>
              <a:rPr lang="zh-CN" altLang="en-US" sz="600" dirty="0"/>
              <a:t>  · 7天24小时全天候专业顾问接听。</a:t>
            </a:r>
            <a:endParaRPr lang="zh-CN" altLang="en-US" sz="600" dirty="0"/>
          </a:p>
          <a:p>
            <a:r>
              <a:rPr lang="zh-CN" altLang="en-US" sz="600" dirty="0"/>
              <a:t>  · 绝对保密：您的隐私是我们的最高准则，所有通话记录将被安全归档。</a:t>
            </a:r>
            <a:endParaRPr lang="zh-CN" altLang="en-US" sz="600" dirty="0"/>
          </a:p>
          <a:p>
            <a:r>
              <a:rPr lang="zh-CN" altLang="en-US" sz="600" dirty="0"/>
              <a:t>  · 快速响应：我们的专业团队会为您提供即时指导，并在必要时派遣本地支持人员。</a:t>
            </a:r>
            <a:endParaRPr lang="zh-CN" altLang="en-US" sz="600" dirty="0"/>
          </a:p>
          <a:p>
            <a:r>
              <a:rPr lang="zh-CN" altLang="en-US" sz="600" dirty="0"/>
              <a:t>  · 非评判性环境：我们相信您的体验，并致力于为您提供解决方案。</a:t>
            </a:r>
            <a:endParaRPr lang="zh-CN" altLang="en-US" sz="600" dirty="0"/>
          </a:p>
          <a:p>
            <a:r>
              <a:rPr lang="zh-CN" altLang="en-US" sz="600" dirty="0"/>
              <a:t>· 请立即拨打我们的免费热线：</a:t>
            </a:r>
            <a:endParaRPr lang="zh-CN" altLang="en-US" sz="600" dirty="0"/>
          </a:p>
          <a:p>
            <a:r>
              <a:rPr lang="zh-CN" altLang="en-US" sz="600" dirty="0"/>
              <a:t> </a:t>
            </a:r>
            <a:r>
              <a:rPr lang="en-US" altLang="zh-CN" sz="600" dirty="0"/>
              <a:t>--3--3-</a:t>
            </a:r>
            <a:r>
              <a:rPr lang="zh-CN" altLang="en-US" sz="600" dirty="0"/>
              <a:t>-TRI-ANGLE</a:t>
            </a:r>
            <a:endParaRPr lang="zh-CN" altLang="en-US" sz="600" dirty="0"/>
          </a:p>
          <a:p>
            <a:r>
              <a:rPr lang="zh-CN" altLang="en-US" sz="600" dirty="0"/>
              <a:t>  (</a:t>
            </a:r>
            <a:r>
              <a:rPr lang="en-US" altLang="zh-CN" sz="600" dirty="0"/>
              <a:t>333-333-333</a:t>
            </a:r>
            <a:r>
              <a:rPr lang="zh-CN" altLang="en-US" sz="600" dirty="0"/>
              <a:t>)</a:t>
            </a:r>
            <a:endParaRPr lang="zh-CN" altLang="en-US" sz="1400" dirty="0"/>
          </a:p>
        </p:txBody>
      </p:sp>
      <p:sp>
        <p:nvSpPr>
          <p:cNvPr id="74" name="文本框 73"/>
          <p:cNvSpPr txBox="1"/>
          <p:nvPr/>
        </p:nvSpPr>
        <p:spPr>
          <a:xfrm>
            <a:off x="3503761" y="2445021"/>
            <a:ext cx="55480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" dirty="0"/>
              <a:t>拨打此热线即表示您同意接受我们的标准服务协议。我们的服务可能包括温和的心理咨询、环境评估及基于最新神经科学理论的认知校准技术。在极少数情况下，为保障您及社区的安全，我们可能会采取必要的、非侵入性的临时隔离措施。三角集团保留根据实际情况解释并处理所有报告事件的最终权利。</a:t>
            </a:r>
            <a:endParaRPr lang="zh-CN" altLang="en-US" sz="400" dirty="0"/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649" y="3622649"/>
            <a:ext cx="417856" cy="436427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0490">
            <a:off x="677868" y="8996584"/>
            <a:ext cx="511414" cy="462964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74"/>
          <a:stretch>
            <a:fillRect/>
          </a:stretch>
        </p:blipFill>
        <p:spPr>
          <a:xfrm>
            <a:off x="3640051" y="8438926"/>
            <a:ext cx="569179" cy="622743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3535739" y="8036883"/>
            <a:ext cx="392882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>
                <a:solidFill>
                  <a:srgbClr val="311EFF"/>
                </a:solidFill>
              </a:rPr>
              <a:t>​̴̴̡̨͇̻͓͎͎́维​̸̴̢̡̨̹͓̺̼́U​̴̢̻͇͇͓͇́͘̕百​̷̸̸̶̧̛͓̺̕̕科​̶̛̺͇͈̼͇́̕͘：​̷̷̸̨̢̛̻͉́̕ </a:t>
            </a:r>
            <a:endParaRPr b="1" dirty="0">
              <a:solidFill>
                <a:srgbClr val="311EFF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077955" y="8821533"/>
            <a:ext cx="2090320" cy="1091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 </a:t>
            </a:r>
            <a:r>
              <a:rPr lang="en-US" altLang="zh-CN" sz="1100" dirty="0">
                <a:solidFill>
                  <a:srgbClr val="311EFF"/>
                </a:solidFill>
              </a:rPr>
              <a:t>Q</a:t>
            </a:r>
            <a:r>
              <a:rPr lang="zh-CN" altLang="en-US" sz="1100" dirty="0">
                <a:solidFill>
                  <a:srgbClr val="311EFF"/>
                </a:solidFill>
              </a:rPr>
              <a:t>：为什么波纹枪会发光？</a:t>
            </a:r>
            <a:endParaRPr lang="en-US" altLang="zh-CN" sz="1100" dirty="0">
              <a:solidFill>
                <a:srgbClr val="311EFF"/>
              </a:solidFill>
            </a:endParaRPr>
          </a:p>
          <a:p>
            <a:r>
              <a:rPr lang="en-US" altLang="zh-CN" sz="1100" dirty="0">
                <a:solidFill>
                  <a:srgbClr val="311EFF"/>
                </a:solidFill>
              </a:rPr>
              <a:t>A</a:t>
            </a:r>
            <a:r>
              <a:rPr lang="zh-CN" altLang="en-US" sz="1100" dirty="0">
                <a:solidFill>
                  <a:srgbClr val="311EFF"/>
                </a:solidFill>
              </a:rPr>
              <a:t>：</a:t>
            </a:r>
            <a:r>
              <a:rPr lang="zh-CN" altLang="en-US" sz="900" dirty="0">
                <a:solidFill>
                  <a:srgbClr val="311EFF"/>
                </a:solidFill>
              </a:rPr>
              <a:t>因为在</a:t>
            </a:r>
            <a:r>
              <a:rPr lang="en-US" altLang="zh-CN" sz="900" dirty="0">
                <a:solidFill>
                  <a:srgbClr val="311EFF"/>
                </a:solidFill>
              </a:rPr>
              <a:t>JOJO</a:t>
            </a:r>
            <a:r>
              <a:rPr lang="zh-CN" altLang="en-US" sz="900" dirty="0">
                <a:solidFill>
                  <a:srgbClr val="311EFF"/>
                </a:solidFill>
              </a:rPr>
              <a:t>的设定中，波纹是通过特殊呼吸法在体内产生类似太阳光的生命能量，可有效克制吸血鬼及柱之男，同时具有强化肉体机能、延缓衰老等功效。</a:t>
            </a:r>
            <a:endParaRPr lang="zh-CN" altLang="en-US" sz="900" dirty="0">
              <a:solidFill>
                <a:srgbClr val="311EFF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237773" y="8397790"/>
            <a:ext cx="1931287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rgbClr val="311EFF"/>
                </a:solidFill>
              </a:rPr>
              <a:t>我是谁？</a:t>
            </a:r>
            <a:endParaRPr lang="en-US" altLang="zh-CN" sz="1000" dirty="0">
              <a:solidFill>
                <a:srgbClr val="311EFF"/>
              </a:solidFill>
            </a:endParaRPr>
          </a:p>
          <a:p>
            <a:r>
              <a:rPr lang="zh-CN" altLang="en-US" sz="1000" dirty="0">
                <a:solidFill>
                  <a:srgbClr val="311EFF"/>
                </a:solidFill>
              </a:rPr>
              <a:t>哦！天呐！你看到我了，看来你不是木头，我说是你的管理员，这是最接近的一次，想知道我是谁？听我说，你可以在</a:t>
            </a:r>
            <a:r>
              <a:rPr lang="zh-CN" altLang="en-US" sz="1000" dirty="0">
                <a:solidFill>
                  <a:srgbClr val="311EFF"/>
                </a:solidFill>
              </a:rPr>
              <a:t>经理投掷</a:t>
            </a:r>
            <a:r>
              <a:rPr lang="en-US" altLang="zh-CN" sz="1000" dirty="0">
                <a:solidFill>
                  <a:srgbClr val="311EFF"/>
                </a:solidFill>
              </a:rPr>
              <a:t>d4</a:t>
            </a:r>
            <a:r>
              <a:rPr lang="zh-CN" altLang="en-US" sz="1000" dirty="0">
                <a:solidFill>
                  <a:srgbClr val="311EFF"/>
                </a:solidFill>
              </a:rPr>
              <a:t>时偷偷把他敲晕，相信我，</a:t>
            </a:r>
            <a:r>
              <a:rPr sz="1000" dirty="0">
                <a:solidFill>
                  <a:srgbClr val="311EFF"/>
                </a:solidFill>
              </a:rPr>
              <a:t>​̛̄̎̕去​̧̢̎̄H​̴̛̆̆4​̵̑͒̕找​̛́̅͒我​̶̵̆̍吧​̵̢̍̎。​̡̛̅̄</a:t>
            </a:r>
            <a:endParaRPr sz="1000" dirty="0">
              <a:solidFill>
                <a:srgbClr val="311EFF"/>
              </a:solidFill>
            </a:endParaRPr>
          </a:p>
          <a:p>
            <a:r>
              <a:rPr sz="1000" dirty="0">
                <a:solidFill>
                  <a:srgbClr val="311EFF"/>
                </a:solidFill>
              </a:rPr>
              <a:t>​̢̐̅͘ </a:t>
            </a:r>
            <a:endParaRPr sz="1000" dirty="0">
              <a:solidFill>
                <a:srgbClr val="311EFF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73720" y="1467731"/>
            <a:ext cx="2466382" cy="645160"/>
            <a:chOff x="673720" y="1467731"/>
            <a:chExt cx="2466382" cy="645160"/>
          </a:xfrm>
        </p:grpSpPr>
        <p:sp>
          <p:nvSpPr>
            <p:cNvPr id="5" name="文本框 4"/>
            <p:cNvSpPr txBox="1"/>
            <p:nvPr/>
          </p:nvSpPr>
          <p:spPr>
            <a:xfrm>
              <a:off x="850094" y="1467731"/>
              <a:ext cx="2290008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900" dirty="0"/>
                <a:t>济南</a:t>
              </a:r>
              <a:r>
                <a:rPr lang="zh-CN" altLang="en-US" sz="900" dirty="0"/>
                <a:t>泉城路下水道系统荣获“年度最佳垂直花园”提名。评审意见：“其藤蔓生长速度与员工的怀旧情绪一样，充满活力且无法阻挡。”</a:t>
              </a:r>
              <a:endParaRPr lang="zh-CN" altLang="en-US" sz="900" dirty="0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673720" y="1609518"/>
              <a:ext cx="117824" cy="106472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2619" y="2121279"/>
            <a:ext cx="1951069" cy="645160"/>
            <a:chOff x="651367" y="1467731"/>
            <a:chExt cx="2488735" cy="482910"/>
          </a:xfrm>
        </p:grpSpPr>
        <p:sp>
          <p:nvSpPr>
            <p:cNvPr id="10" name="文本框 9"/>
            <p:cNvSpPr txBox="1"/>
            <p:nvPr/>
          </p:nvSpPr>
          <p:spPr>
            <a:xfrm>
              <a:off x="850094" y="1467731"/>
              <a:ext cx="2290008" cy="4829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/>
                <a:t>K88</a:t>
              </a:r>
              <a:r>
                <a:rPr lang="zh-CN" altLang="en-US" sz="900" dirty="0"/>
                <a:t>广场最新</a:t>
              </a:r>
              <a:r>
                <a:rPr lang="zh-CN" altLang="en-US" sz="900" dirty="0"/>
                <a:t>广告牌：“你今天‘归源’了吗？” 据称，这比问“吃了吗”更能体现生活品质与精神境界。</a:t>
              </a:r>
              <a:endParaRPr lang="zh-CN" altLang="en-US" sz="900" dirty="0"/>
            </a:p>
          </p:txBody>
        </p:sp>
        <p:sp>
          <p:nvSpPr>
            <p:cNvPr id="23" name="等腰三角形 22"/>
            <p:cNvSpPr/>
            <p:nvPr/>
          </p:nvSpPr>
          <p:spPr>
            <a:xfrm>
              <a:off x="651367" y="1602253"/>
              <a:ext cx="167579" cy="90319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46015" y="2886255"/>
            <a:ext cx="1743724" cy="706755"/>
            <a:chOff x="673720" y="1467730"/>
            <a:chExt cx="1743724" cy="706755"/>
          </a:xfrm>
        </p:grpSpPr>
        <p:sp>
          <p:nvSpPr>
            <p:cNvPr id="36" name="文本框 35"/>
            <p:cNvSpPr txBox="1"/>
            <p:nvPr/>
          </p:nvSpPr>
          <p:spPr>
            <a:xfrm>
              <a:off x="850094" y="1467730"/>
              <a:ext cx="1567350" cy="706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000" dirty="0"/>
                <a:t>网友（善人</a:t>
              </a:r>
              <a:r>
                <a:rPr lang="zh-CN" altLang="en-US" sz="1000" dirty="0"/>
                <a:t>传说）：现在由越来越多明星在路上了！天呐这简直不可思议</a:t>
              </a:r>
              <a:endParaRPr lang="zh-CN" altLang="en-US" sz="1000" dirty="0"/>
            </a:p>
          </p:txBody>
        </p:sp>
        <p:sp>
          <p:nvSpPr>
            <p:cNvPr id="38" name="等腰三角形 37"/>
            <p:cNvSpPr/>
            <p:nvPr/>
          </p:nvSpPr>
          <p:spPr>
            <a:xfrm>
              <a:off x="673720" y="1609518"/>
              <a:ext cx="117824" cy="106472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696483" y="4884378"/>
            <a:ext cx="2452339" cy="2707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00" dirty="0"/>
              <a:t>你是否也在寻找那个“熟悉的地方”？</a:t>
            </a:r>
            <a:endParaRPr lang="zh-CN" altLang="en-US" sz="1000" dirty="0"/>
          </a:p>
          <a:p>
            <a:r>
              <a:rPr lang="zh-CN" altLang="en-US" sz="1000" dirty="0"/>
              <a:t>每个人心中都有一片模糊的绿荫，一个仿佛到过却想不起的故乡。那是一种带着刺痛的眷恋，就像即将顿悟的灵光。</a:t>
            </a:r>
            <a:endParaRPr lang="zh-CN" altLang="en-US" sz="1000" dirty="0"/>
          </a:p>
          <a:p>
            <a:r>
              <a:rPr lang="zh-CN" altLang="en-US" sz="1000" dirty="0"/>
              <a:t>现在，您可以将这方天地带回家中。</a:t>
            </a:r>
            <a:br>
              <a:rPr lang="zh-CN" altLang="en-US" sz="1000" dirty="0"/>
            </a:br>
            <a:r>
              <a:rPr lang="en-US" altLang="zh-CN" sz="1000" dirty="0"/>
              <a:t>雅姿</a:t>
            </a:r>
            <a:r>
              <a:rPr lang="zh-CN" altLang="en-US" sz="1000" dirty="0"/>
              <a:t>蓝全新「泉芯」系列，蕴含独家天然复合萃取物，不仅在肌肤表面作用，更致力于唤醒您内在的深层记忆与归属感。每一次护理，都是一次回归本真的仪式。</a:t>
            </a:r>
            <a:endParaRPr lang="zh-CN" altLang="en-US" sz="1000" dirty="0"/>
          </a:p>
          <a:p>
            <a:r>
              <a:rPr lang="zh-CN" altLang="en-US" sz="1000" dirty="0"/>
              <a:t>用户反馈：</a:t>
            </a:r>
            <a:br>
              <a:rPr lang="zh-CN" altLang="en-US" sz="1000" dirty="0"/>
            </a:br>
            <a:r>
              <a:rPr lang="zh-CN" altLang="en-US" sz="1000" dirty="0"/>
              <a:t>“使用后，闭上眼总能看见那个郁郁葱葱的地方</a:t>
            </a:r>
            <a:r>
              <a:rPr lang="en-US" altLang="zh-CN" sz="1000" dirty="0"/>
              <a:t>……</a:t>
            </a:r>
            <a:r>
              <a:rPr lang="zh-CN" altLang="en-US" sz="1000" dirty="0"/>
              <a:t>它让我感到前所未有的安宁与自由。”</a:t>
            </a:r>
            <a:br>
              <a:rPr lang="zh-CN" altLang="en-US" sz="1000" dirty="0"/>
            </a:br>
            <a:r>
              <a:rPr lang="zh-CN" altLang="en-US" sz="1000" dirty="0"/>
              <a:t>“我的肌肤找到了它的‘家’，而我的心似乎也想起了什么。”</a:t>
            </a:r>
            <a:endParaRPr lang="zh-CN" altLang="en-US" sz="1000" dirty="0"/>
          </a:p>
          <a:p>
            <a:r>
              <a:rPr lang="en-US" altLang="zh-CN" sz="1000" dirty="0">
                <a:sym typeface="+mn-ea"/>
              </a:rPr>
              <a:t>雅姿</a:t>
            </a:r>
            <a:r>
              <a:rPr lang="zh-CN" altLang="en-US" sz="1000" dirty="0">
                <a:sym typeface="+mn-ea"/>
              </a:rPr>
              <a:t>蓝</a:t>
            </a:r>
            <a:r>
              <a:rPr lang="en-US" altLang="zh-CN" sz="1000" dirty="0"/>
              <a:t> - </a:t>
            </a:r>
            <a:r>
              <a:rPr lang="zh-CN" altLang="en-US" sz="1000" dirty="0"/>
              <a:t>带你回归唯一重要之事。</a:t>
            </a:r>
            <a:endParaRPr lang="zh-CN" altLang="en-US" sz="1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2830830" y="8894445"/>
            <a:ext cx="370840" cy="248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1632</Words>
  <Application>WPS 演示</Application>
  <PresentationFormat>A4 纸张(210x297 毫米)</PresentationFormat>
  <Paragraphs>62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Syastro</vt:lpstr>
      <vt:lpstr>微软雅黑 Light</vt:lpstr>
      <vt:lpstr>Calibri Light</vt:lpstr>
      <vt:lpstr>等线 Light</vt:lpstr>
      <vt:lpstr>Calibri</vt:lpstr>
      <vt:lpstr>等线</vt:lpstr>
      <vt:lpstr>微软雅黑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hy l</dc:creator>
  <cp:lastModifiedBy>wps</cp:lastModifiedBy>
  <cp:revision>19</cp:revision>
  <dcterms:created xsi:type="dcterms:W3CDTF">2025-10-15T07:32:00Z</dcterms:created>
  <dcterms:modified xsi:type="dcterms:W3CDTF">2025-11-22T16:07:39Z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7C1BEC70A05F4D06B39C88E02DE00686_12</vt:lpwstr>
  </property>
  <property fmtid="{D5CDD505-2E9C-101B-9397-08002B2CF9AE}" pid="3" name="KSOProductBuildVer">
    <vt:lpwstr>2052-12.8.2.15091</vt:lpwstr>
  </property>
</Properties>
</file>