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B"/>
    <a:srgbClr val="311EFF"/>
    <a:srgbClr val="C30416"/>
    <a:srgbClr val="FBFCF7"/>
    <a:srgbClr val="D0D0D0"/>
    <a:srgbClr val="813F48"/>
    <a:srgbClr val="C82A39"/>
    <a:srgbClr val="C72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8" autoAdjust="0"/>
  </p:normalViewPr>
  <p:slideViewPr>
    <p:cSldViewPr snapToGrid="0">
      <p:cViewPr>
        <p:scale>
          <a:sx n="99" d="100"/>
          <a:sy n="99" d="100"/>
        </p:scale>
        <p:origin x="1536" y="-28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7DDFC-69DF-40EF-BA30-44C0FD0EFD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C8568-B56E-4115-9C2D-10F66C09210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2943"/>
            <a:ext cx="5143500" cy="2759533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" y="567055"/>
            <a:ext cx="6858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336030" y="6012180"/>
            <a:ext cx="514350" cy="845820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343650" y="775370"/>
            <a:ext cx="514350" cy="2066890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336030" y="6858000"/>
            <a:ext cx="514350" cy="3047999"/>
          </a:xfrm>
          <a:prstGeom prst="rect">
            <a:avLst/>
          </a:prstGeom>
          <a:solidFill>
            <a:srgbClr val="C82A39"/>
          </a:solidFill>
          <a:ln>
            <a:solidFill>
              <a:srgbClr val="C725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56086" y="6858000"/>
            <a:ext cx="514350" cy="3048000"/>
          </a:xfrm>
          <a:prstGeom prst="rect">
            <a:avLst/>
          </a:prstGeom>
          <a:solidFill>
            <a:srgbClr val="813F48"/>
          </a:solidFill>
          <a:ln>
            <a:solidFill>
              <a:srgbClr val="813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71825" y="6858000"/>
            <a:ext cx="514350" cy="3048000"/>
          </a:xfrm>
          <a:prstGeom prst="rect">
            <a:avLst/>
          </a:prstGeom>
          <a:solidFill>
            <a:srgbClr val="813F48"/>
          </a:solidFill>
          <a:ln>
            <a:solidFill>
              <a:srgbClr val="813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13F48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70760" y="6857999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867803" y="6857998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39479" y="6857997"/>
            <a:ext cx="571500" cy="3047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0580" y="6857996"/>
            <a:ext cx="351664" cy="304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564504" y="6012180"/>
            <a:ext cx="749125" cy="731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784" y="6857996"/>
            <a:ext cx="264795" cy="3048000"/>
          </a:xfrm>
          <a:prstGeom prst="rect">
            <a:avLst/>
          </a:prstGeom>
          <a:solidFill>
            <a:srgbClr val="FBFCF7"/>
          </a:solidFill>
          <a:ln>
            <a:solidFill>
              <a:srgbClr val="D0D0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6807892"/>
            <a:ext cx="248466" cy="1139872"/>
          </a:xfrm>
          <a:prstGeom prst="rect">
            <a:avLst/>
          </a:prstGeom>
          <a:solidFill>
            <a:srgbClr val="FBFCF7"/>
          </a:solidFill>
          <a:ln>
            <a:solidFill>
              <a:srgbClr val="FBFC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7" r="96266" b="38113"/>
          <a:stretch>
            <a:fillRect/>
          </a:stretch>
        </p:blipFill>
        <p:spPr>
          <a:xfrm>
            <a:off x="6809" y="6665937"/>
            <a:ext cx="256086" cy="2793300"/>
          </a:xfrm>
          <a:prstGeom prst="rect">
            <a:avLst/>
          </a:prstGeom>
        </p:spPr>
      </p:pic>
      <p:sp>
        <p:nvSpPr>
          <p:cNvPr id="25" name="等腰三角形 24"/>
          <p:cNvSpPr/>
          <p:nvPr/>
        </p:nvSpPr>
        <p:spPr>
          <a:xfrm>
            <a:off x="248467" y="9494721"/>
            <a:ext cx="117824" cy="10647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345873" y="1057955"/>
            <a:ext cx="490220" cy="51269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真 相 只 有 一 个</a:t>
            </a:r>
            <a:r>
              <a:rPr lang="en-US" altLang="zh-CN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2000" b="1" i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但 异 常 版 本 无 限 量 供 应</a:t>
            </a:r>
            <a:endParaRPr lang="zh-CN" altLang="en-US" sz="2000" b="1" i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6423901" y="8873840"/>
            <a:ext cx="331939" cy="26930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57250" y="1047383"/>
            <a:ext cx="2211627" cy="1810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 dirty="0">
              <a:solidFill>
                <a:srgbClr val="C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0083" y="2957841"/>
            <a:ext cx="2525483" cy="404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913044" y="5202944"/>
            <a:ext cx="2174520" cy="1604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926126" y="1352692"/>
            <a:ext cx="2261731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644292" y="1352692"/>
            <a:ext cx="2525483" cy="45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632545" y="1104476"/>
            <a:ext cx="2261731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3661783" y="4390437"/>
            <a:ext cx="2602103" cy="2643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60184" r="7938" b="39149"/>
          <a:stretch>
            <a:fillRect/>
          </a:stretch>
        </p:blipFill>
        <p:spPr>
          <a:xfrm>
            <a:off x="536713" y="4128893"/>
            <a:ext cx="4206889" cy="4571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01095" y="5676664"/>
            <a:ext cx="1444952" cy="2285651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626746" y="10579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今日要闻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0401" y="4368131"/>
            <a:ext cx="343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最新热点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r="20731"/>
          <a:stretch>
            <a:fillRect/>
          </a:stretch>
        </p:blipFill>
        <p:spPr>
          <a:xfrm>
            <a:off x="1731716" y="4269023"/>
            <a:ext cx="487975" cy="46882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" y="8239760"/>
            <a:ext cx="1368425" cy="413385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536481" y="7862427"/>
            <a:ext cx="159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n w="0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rgbClr val="311E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笑话速递</a:t>
            </a:r>
            <a:endParaRPr lang="zh-CN" altLang="en-US" sz="2000" b="1" dirty="0">
              <a:ln w="0"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rgbClr val="311E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599576" y="4338079"/>
            <a:ext cx="343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广告投递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576875" y="7723146"/>
            <a:ext cx="3539728" cy="213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dirty="0">
                <a:solidFill>
                  <a:srgbClr val="C00000"/>
                </a:solidFill>
              </a:rPr>
              <a:t>广告投放请咨询：</a:t>
            </a:r>
            <a:r>
              <a:rPr lang="en-US" altLang="zh-CN" sz="800" b="1" dirty="0">
                <a:solidFill>
                  <a:srgbClr val="C00000"/>
                </a:solidFill>
              </a:rPr>
              <a:t>333-333-333-3</a:t>
            </a:r>
            <a:r>
              <a:rPr lang="en-US" altLang="zh-CN" sz="800" b="1" dirty="0">
                <a:solidFill>
                  <a:srgbClr val="C00000"/>
                </a:solidFill>
              </a:rPr>
              <a:t>6</a:t>
            </a:r>
            <a:endParaRPr lang="zh-CN" altLang="en-US" sz="800" b="1" dirty="0">
              <a:solidFill>
                <a:srgbClr val="C00000"/>
              </a:solidFill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506" y="4789786"/>
            <a:ext cx="276670" cy="224327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66" y="6012295"/>
            <a:ext cx="276670" cy="224327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3885154" y="4707628"/>
            <a:ext cx="2125574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700" dirty="0"/>
              <a:t>三角驾驶情绪诊所</a:t>
            </a:r>
            <a:endParaRPr lang="zh-CN" altLang="en-US" sz="700" dirty="0"/>
          </a:p>
          <a:p>
            <a:r>
              <a:rPr lang="zh-CN" altLang="en-US" sz="700" dirty="0"/>
              <a:t>还在为“看见变道就想踩到底”而烦恼吗？</a:t>
            </a:r>
            <a:endParaRPr lang="zh-CN" altLang="en-US" sz="700" dirty="0"/>
          </a:p>
          <a:p>
            <a:r>
              <a:rPr lang="zh-CN" altLang="en-US" sz="700" dirty="0"/>
              <a:t>还在为“别人按喇叭你就想立刻理论”而苦恼吗？</a:t>
            </a:r>
            <a:endParaRPr lang="zh-CN" altLang="en-US" sz="700" dirty="0"/>
          </a:p>
          <a:p>
            <a:r>
              <a:rPr lang="zh-CN" altLang="en-US" sz="700" dirty="0"/>
              <a:t>三角驾驶情绪诊所，为你提供：</a:t>
            </a:r>
            <a:endParaRPr lang="zh-CN" altLang="en-US" sz="700" dirty="0"/>
          </a:p>
          <a:p>
            <a:r>
              <a:rPr lang="zh-CN" altLang="en-US" sz="700" dirty="0"/>
              <a:t>「5 分钟急刹情绪疏导」：在你刚被路霸逼停后，帮你把想发朋友圈的长文缩短为一句“注意安全”；</a:t>
            </a:r>
            <a:endParaRPr lang="zh-CN" altLang="en-US" sz="700" dirty="0"/>
          </a:p>
          <a:p>
            <a:r>
              <a:rPr lang="zh-CN" altLang="en-US" sz="700" dirty="0"/>
              <a:t>「路怒→路感」认知训练：教你分清“危险驾驶”与“只是开得比你快”；</a:t>
            </a:r>
            <a:endParaRPr lang="zh-CN" altLang="en-US" sz="700" dirty="0"/>
          </a:p>
          <a:p>
            <a:r>
              <a:rPr lang="zh-CN" altLang="en-US" sz="700" dirty="0"/>
              <a:t>「虚拟路霸模拟」体验：在安全环境中发泄</a:t>
            </a:r>
            <a:endParaRPr lang="zh-CN" altLang="en-US" sz="700" dirty="0"/>
          </a:p>
          <a:p>
            <a:r>
              <a:rPr lang="zh-CN" altLang="en-US" sz="700" dirty="0"/>
              <a:t>完所有想说的话，再上路做一个优雅的司机。</a:t>
            </a:r>
            <a:endParaRPr lang="zh-CN" altLang="en-US" sz="700" dirty="0"/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09" y="1100562"/>
            <a:ext cx="2096428" cy="708253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3477512" y="1080590"/>
            <a:ext cx="581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C00000"/>
                </a:solidFill>
              </a:rPr>
              <a:t>感觉现实有点不对劲？这不是你的错，我们专门处理这个</a:t>
            </a:r>
            <a:endParaRPr lang="zh-CN" altLang="en-US" sz="900" dirty="0">
              <a:solidFill>
                <a:srgbClr val="C00000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052259" y="1833170"/>
            <a:ext cx="2211627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" dirty="0"/>
              <a:t>· 您是否经历过以下情况？</a:t>
            </a:r>
            <a:endParaRPr lang="zh-CN" altLang="en-US" sz="600" dirty="0"/>
          </a:p>
          <a:p>
            <a:r>
              <a:rPr lang="zh-CN" altLang="en-US" sz="600" dirty="0"/>
              <a:t>· 本来不赶时间，一上路就心跳飙升、血压爆表？</a:t>
            </a:r>
            <a:endParaRPr lang="zh-CN" altLang="en-US" sz="600" dirty="0"/>
          </a:p>
          <a:p>
            <a:r>
              <a:rPr lang="zh-CN" altLang="en-US" sz="600" dirty="0"/>
              <a:t>· 只要前车起步慢半秒，就想狂按喇叭、恨不得把油门踩穿？</a:t>
            </a:r>
            <a:endParaRPr lang="zh-CN" altLang="en-US" sz="600" dirty="0"/>
          </a:p>
          <a:p>
            <a:r>
              <a:rPr lang="zh-CN" altLang="en-US" sz="600" dirty="0"/>
              <a:t>· 别人并道一次，您脑中已经连续演练三十句回怼台词？</a:t>
            </a:r>
            <a:endParaRPr lang="zh-CN" altLang="en-US" sz="600" dirty="0"/>
          </a:p>
          <a:p>
            <a:r>
              <a:rPr lang="zh-CN" altLang="en-US" sz="600" dirty="0"/>
              <a:t>· 下车以后手还在抖，回到家却又为刚才的冲动懊悔、自责？</a:t>
            </a:r>
            <a:endParaRPr lang="zh-CN" altLang="en-US" sz="600" dirty="0"/>
          </a:p>
          <a:p>
            <a:r>
              <a:rPr lang="zh-CN" altLang="en-US" sz="600" dirty="0"/>
              <a:t>· 明明知道危险，却总在“就这一次”“忍不住”之间反复？</a:t>
            </a:r>
            <a:endParaRPr lang="zh-CN" altLang="en-US" sz="600" dirty="0"/>
          </a:p>
          <a:p>
            <a:r>
              <a:rPr lang="zh-CN" altLang="en-US" sz="600" dirty="0"/>
              <a:t>· 请不必惊慌或觉得“是自己脾气太差”！</a:t>
            </a:r>
            <a:endParaRPr lang="zh-CN" altLang="en-US" sz="600" dirty="0"/>
          </a:p>
          <a:p>
            <a:r>
              <a:rPr lang="zh-CN" altLang="en-US" sz="600" dirty="0"/>
              <a:t>您可能只是正在经历一种常见的**“急性路权情绪失调”**</a:t>
            </a:r>
            <a:endParaRPr lang="zh-CN" altLang="en-US" sz="600" dirty="0"/>
          </a:p>
          <a:p>
            <a:r>
              <a:rPr lang="zh-CN" altLang="en-US" sz="600" dirty="0"/>
              <a:t>（Acute Road Rage Dysregulation，ARRD），</a:t>
            </a:r>
            <a:endParaRPr lang="zh-CN" altLang="en-US" sz="600" dirty="0"/>
          </a:p>
          <a:p>
            <a:r>
              <a:rPr lang="zh-CN" altLang="en-US" sz="600" dirty="0"/>
              <a:t>这是一种可以被识别、可以被训练、可以被改善的情绪反应模式。</a:t>
            </a:r>
            <a:endParaRPr lang="zh-CN" altLang="en-US" sz="600" dirty="0"/>
          </a:p>
          <a:p>
            <a:r>
              <a:rPr lang="zh-CN" altLang="en-US" sz="600" dirty="0"/>
              <a:t>· 我们的服务承诺：</a:t>
            </a:r>
            <a:endParaRPr lang="zh-CN" altLang="en-US" sz="600" dirty="0"/>
          </a:p>
          <a:p>
            <a:r>
              <a:rPr lang="zh-CN" altLang="en-US" sz="600" dirty="0"/>
              <a:t>· 7天24小时情绪减速车道：专业顾问随时接听您的来电。</a:t>
            </a:r>
            <a:endParaRPr lang="zh-CN" altLang="en-US" sz="600" dirty="0"/>
          </a:p>
          <a:p>
            <a:r>
              <a:rPr lang="zh-CN" altLang="en-US" sz="600" dirty="0"/>
              <a:t>· 绝对保密：不记录车牌，不评价对错，只关心您的安全与情绪。</a:t>
            </a:r>
            <a:endParaRPr lang="zh-CN" altLang="en-US" sz="600" dirty="0"/>
          </a:p>
          <a:p>
            <a:r>
              <a:rPr lang="zh-CN" altLang="en-US" sz="600" dirty="0"/>
              <a:t>· 快速响应：为您提供上路前、路途中、到家后的分阶段应对策略。</a:t>
            </a:r>
            <a:endParaRPr lang="zh-CN" altLang="en-US" sz="600" dirty="0"/>
          </a:p>
          <a:p>
            <a:r>
              <a:rPr lang="zh-CN" altLang="en-US" sz="600" dirty="0"/>
              <a:t>· 非评判性环境：我们不说“你就是路霸”，</a:t>
            </a:r>
            <a:endParaRPr lang="zh-CN" altLang="en-US" sz="600" dirty="0"/>
          </a:p>
          <a:p>
            <a:r>
              <a:rPr lang="zh-CN" altLang="en-US" sz="600" dirty="0"/>
              <a:t>请立即拨打我们的免费热线：</a:t>
            </a:r>
            <a:endParaRPr lang="zh-CN" altLang="en-US" sz="600" dirty="0"/>
          </a:p>
          <a:p>
            <a:r>
              <a:rPr lang="zh-CN" altLang="en-US" sz="600" dirty="0"/>
              <a:t>--3--3--NO-RAGE</a:t>
            </a:r>
            <a:endParaRPr lang="zh-CN" altLang="en-US" sz="600" dirty="0"/>
          </a:p>
          <a:p>
            <a:r>
              <a:rPr lang="zh-CN" altLang="en-US" sz="600" dirty="0"/>
              <a:t>（333-333-333，专线：路怒情绪支持）</a:t>
            </a:r>
            <a:endParaRPr lang="zh-CN" altLang="en-US" sz="600" dirty="0"/>
          </a:p>
          <a:p>
            <a:r>
              <a:rPr lang="zh-CN" altLang="en-US" sz="600" dirty="0"/>
              <a:t>也许无法改变所有司机，</a:t>
            </a:r>
            <a:endParaRPr lang="zh-CN" altLang="en-US" sz="600" dirty="0"/>
          </a:p>
          <a:p>
            <a:r>
              <a:rPr lang="zh-CN" altLang="en-US" sz="600" dirty="0"/>
              <a:t>但我们可以一起，让那个握方向盘的你，慢下来一点，安全多一点。</a:t>
            </a:r>
            <a:endParaRPr lang="zh-CN" altLang="en-US" sz="600" dirty="0"/>
          </a:p>
        </p:txBody>
      </p:sp>
      <p:sp>
        <p:nvSpPr>
          <p:cNvPr id="74" name="文本框 73"/>
          <p:cNvSpPr txBox="1"/>
          <p:nvPr/>
        </p:nvSpPr>
        <p:spPr>
          <a:xfrm>
            <a:off x="3503761" y="2445021"/>
            <a:ext cx="55480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" dirty="0"/>
              <a:t>拨打此热线即表示您同意接受我们的标准服务协议。我们的服务可能包括温和的心理咨询、环境评估及基于最新神经科学理论的认知校准技术。在极少数情况下，为保障您及社区的安全，我们可能会采取必要的、非侵入性的临时隔离措施。三角集团保留根据实际情况解释并处理所有报告事件的最终权利。</a:t>
            </a:r>
            <a:endParaRPr lang="zh-CN" altLang="en-US" sz="400" dirty="0"/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694" y="3368649"/>
            <a:ext cx="417856" cy="436427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0490">
            <a:off x="2532068" y="8144414"/>
            <a:ext cx="511414" cy="462964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74"/>
          <a:stretch>
            <a:fillRect/>
          </a:stretch>
        </p:blipFill>
        <p:spPr>
          <a:xfrm>
            <a:off x="3640051" y="8438926"/>
            <a:ext cx="569179" cy="622743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3535739" y="8036883"/>
            <a:ext cx="392882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>
                <a:solidFill>
                  <a:srgbClr val="311EFF"/>
                </a:solidFill>
              </a:rPr>
              <a:t>​̴̴̡̨͇̻͓͎͎́维​̸̴̢̡̨̹͓̺̼́U​̴̢̻͇͇͓͇́͘̕百​̷̸̸̶̧̛͓̺̕̕科​̶̛̺͇͈̼͇́̕͘：​̷̷̸̨̢̛̻͉́̕ </a:t>
            </a:r>
            <a:endParaRPr b="1" dirty="0">
              <a:solidFill>
                <a:srgbClr val="311EFF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70865" y="8653145"/>
            <a:ext cx="2790190" cy="8058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sz="900" dirty="0">
                <a:solidFill>
                  <a:srgbClr val="311EFF"/>
                </a:solidFill>
              </a:rPr>
              <a:t>因本报长期被路霸读者投诉“老是点名批评”，</a:t>
            </a:r>
            <a:endParaRPr lang="zh-CN" altLang="en-US" sz="900" dirty="0">
              <a:solidFill>
                <a:srgbClr val="311EFF"/>
              </a:solidFill>
            </a:endParaRPr>
          </a:p>
          <a:p>
            <a:r>
              <a:rPr lang="zh-CN" altLang="en-US" sz="900" dirty="0">
                <a:solidFill>
                  <a:srgbClr val="311EFF"/>
                </a:solidFill>
              </a:rPr>
              <a:t>现面向社会公开招聘——</a:t>
            </a:r>
            <a:endParaRPr lang="zh-CN" altLang="en-US" sz="900" dirty="0">
              <a:solidFill>
                <a:srgbClr val="311EFF"/>
              </a:solidFill>
            </a:endParaRPr>
          </a:p>
          <a:p>
            <a:r>
              <a:rPr lang="zh-CN" altLang="en-US" sz="900" dirty="0">
                <a:solidFill>
                  <a:srgbClr val="311EFF"/>
                </a:solidFill>
              </a:rPr>
              <a:t>“专职夸路霸记者” 1 名：</a:t>
            </a:r>
            <a:endParaRPr lang="zh-CN" altLang="en-US" sz="900" dirty="0">
              <a:solidFill>
                <a:srgbClr val="311EFF"/>
              </a:solidFill>
            </a:endParaRPr>
          </a:p>
          <a:p>
            <a:r>
              <a:rPr lang="zh-CN" altLang="en-US" sz="900" dirty="0">
                <a:solidFill>
                  <a:srgbClr val="311EFF"/>
                </a:solidFill>
              </a:rPr>
              <a:t>要求能在不说谎的前提下，写出“他们其实只是很着急回家”的感人故事。</a:t>
            </a:r>
            <a:endParaRPr lang="zh-CN" altLang="en-US" sz="900" dirty="0">
              <a:solidFill>
                <a:srgbClr val="311EFF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237773" y="8397790"/>
            <a:ext cx="1931287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rgbClr val="311EFF"/>
                </a:solidFill>
              </a:rPr>
              <a:t>我是谁？</a:t>
            </a:r>
            <a:endParaRPr lang="en-US" altLang="zh-CN" sz="1000" dirty="0">
              <a:solidFill>
                <a:srgbClr val="311EFF"/>
              </a:solidFill>
            </a:endParaRPr>
          </a:p>
          <a:p>
            <a:r>
              <a:rPr lang="zh-CN" altLang="en-US" sz="1000" dirty="0">
                <a:solidFill>
                  <a:srgbClr val="311EFF"/>
                </a:solidFill>
              </a:rPr>
              <a:t>哦！天呐！你看到我了，看来你不是木头，我说是你的管理员，这是最接近的一次，想知道我是谁？听我说，你可以在</a:t>
            </a:r>
            <a:r>
              <a:rPr lang="zh-CN" altLang="en-US" sz="1000" dirty="0">
                <a:solidFill>
                  <a:srgbClr val="311EFF"/>
                </a:solidFill>
              </a:rPr>
              <a:t>经理投掷</a:t>
            </a:r>
            <a:r>
              <a:rPr lang="en-US" altLang="zh-CN" sz="1000" dirty="0">
                <a:solidFill>
                  <a:srgbClr val="311EFF"/>
                </a:solidFill>
              </a:rPr>
              <a:t>d4</a:t>
            </a:r>
            <a:r>
              <a:rPr lang="zh-CN" altLang="en-US" sz="1000" dirty="0">
                <a:solidFill>
                  <a:srgbClr val="311EFF"/>
                </a:solidFill>
              </a:rPr>
              <a:t>时偷偷把他敲晕，相信我，</a:t>
            </a:r>
            <a:r>
              <a:rPr sz="1000" dirty="0">
                <a:solidFill>
                  <a:srgbClr val="311EFF"/>
                </a:solidFill>
              </a:rPr>
              <a:t>​̛̄̎̕去​̧̢̎̄H​̴̛̆̆4​̵̑͒̕找​̛́̅͒我​̶̵̆̍吧​̵̢̍̎。​̡̛̅̄</a:t>
            </a:r>
            <a:endParaRPr sz="1000" dirty="0">
              <a:solidFill>
                <a:srgbClr val="311EFF"/>
              </a:solidFill>
            </a:endParaRPr>
          </a:p>
          <a:p>
            <a:r>
              <a:rPr sz="1000" dirty="0">
                <a:solidFill>
                  <a:srgbClr val="311EFF"/>
                </a:solidFill>
              </a:rPr>
              <a:t>​̢̐̅͘ </a:t>
            </a:r>
            <a:endParaRPr sz="1000" dirty="0">
              <a:solidFill>
                <a:srgbClr val="311EFF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38795" y="1373751"/>
            <a:ext cx="2409232" cy="6719570"/>
            <a:chOff x="513065" y="1514086"/>
            <a:chExt cx="2409232" cy="6719570"/>
          </a:xfrm>
        </p:grpSpPr>
        <p:sp>
          <p:nvSpPr>
            <p:cNvPr id="5" name="文本框 4"/>
            <p:cNvSpPr txBox="1"/>
            <p:nvPr/>
          </p:nvSpPr>
          <p:spPr>
            <a:xfrm>
              <a:off x="632289" y="1514086"/>
              <a:ext cx="2290008" cy="783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900" dirty="0"/>
                <a:t>城区突查“路霸车队”</a:t>
              </a:r>
              <a:endParaRPr lang="zh-CN" altLang="en-US" sz="900" dirty="0"/>
            </a:p>
            <a:p>
              <a:r>
                <a:rPr lang="zh-CN" altLang="en-US" sz="900" dirty="0"/>
                <a:t>昨晚交警连夜行动，连续拦下多辆抢道、压线、乱按喇叭的“路霸车”。</a:t>
              </a:r>
              <a:endParaRPr lang="zh-CN" altLang="en-US" sz="900" dirty="0"/>
            </a:p>
            <a:p>
              <a:r>
                <a:rPr lang="zh-CN" altLang="en-US" sz="900" dirty="0"/>
                <a:t>交警提醒：别把“着急”当成挡箭牌，出了事谁都替不了你。</a:t>
              </a:r>
              <a:endParaRPr lang="zh-CN" altLang="en-US" sz="900" dirty="0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513065" y="1567608"/>
              <a:ext cx="117824" cy="106472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70850" y="6900156"/>
              <a:ext cx="2315845" cy="13335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r>
                <a:rPr lang="zh-CN" altLang="en-US" sz="900" dirty="0"/>
                <a:t>“礼让路霸”行为被明令禁止</a:t>
              </a:r>
              <a:endParaRPr lang="zh-CN" altLang="en-US" sz="900" dirty="0"/>
            </a:p>
            <a:p>
              <a:r>
                <a:rPr lang="zh-CN" altLang="en-US" sz="900" dirty="0"/>
                <a:t>市文明办今日发布《城市文明驾驶倡议（试行）》：</a:t>
              </a:r>
              <a:endParaRPr lang="zh-CN" altLang="en-US" sz="900" dirty="0"/>
            </a:p>
            <a:p>
              <a:r>
                <a:rPr lang="zh-CN" altLang="en-US" sz="900" dirty="0"/>
                <a:t>任何情况下，主动给“路霸式抢行”让道的行为将被视作“间接纵容危险驾驶”；</a:t>
              </a:r>
              <a:endParaRPr lang="zh-CN" altLang="en-US" sz="900" dirty="0"/>
            </a:p>
            <a:p>
              <a:r>
                <a:rPr lang="zh-CN" altLang="en-US" sz="900" dirty="0"/>
                <a:t>“请记住：礼让行人是美德，礼让路霸是事故前传。”——三角市文明驾驶形象代言人 如是表示。</a:t>
              </a:r>
              <a:endParaRPr lang="zh-CN" altLang="en-US" sz="900" dirty="0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644510" y="2367526"/>
              <a:ext cx="1800860" cy="152209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r>
                <a:rPr lang="zh-CN" altLang="en-US" sz="800" dirty="0"/>
                <a:t>【三角市快讯】</a:t>
              </a:r>
              <a:endParaRPr lang="zh-CN" altLang="en-US" sz="800" dirty="0"/>
            </a:p>
            <a:p>
              <a:r>
                <a:rPr lang="zh-CN" altLang="en-US" sz="800" dirty="0"/>
                <a:t>米诺斯工业今日召开简短发布会，宣布旗下“路霸（Road Dominator）”智能管制塔进入城市大规模部署阶段。公司发言人称，新版路霸可实时监测车流、识别危险驾驶行为，并通过声光提示与远程指令“温和纠正”驾驶员习惯，以“显著降低事故率，提升道路秩序”。目前，首批路霸塔已在三角市多处重点路口试运行，米诺斯工业表示，将在完成“公众适应性评估”后，进一步推进全城覆盖计划。</a:t>
              </a:r>
              <a:endParaRPr lang="zh-CN" altLang="en-US" sz="800" dirty="0"/>
            </a:p>
          </p:txBody>
        </p:sp>
      </p:grpSp>
      <p:sp>
        <p:nvSpPr>
          <p:cNvPr id="23" name="等腰三角形 22"/>
          <p:cNvSpPr/>
          <p:nvPr/>
        </p:nvSpPr>
        <p:spPr>
          <a:xfrm>
            <a:off x="638810" y="2280920"/>
            <a:ext cx="131445" cy="12065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96595" y="4884420"/>
            <a:ext cx="266446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/>
              <a:t>话题：我不是路霸，我只是比你快一点？</a:t>
            </a:r>
            <a:endParaRPr lang="zh-CN" altLang="en-US" sz="1000" dirty="0"/>
          </a:p>
          <a:p>
            <a:r>
              <a:rPr lang="zh-CN" altLang="en-US" sz="1000" dirty="0"/>
              <a:t>调查显示：</a:t>
            </a:r>
            <a:endParaRPr lang="zh-CN" altLang="en-US" sz="1000" dirty="0"/>
          </a:p>
          <a:p>
            <a:r>
              <a:rPr lang="zh-CN" altLang="en-US" sz="1000" dirty="0"/>
              <a:t>90% 司机觉得自己“偶尔急”，</a:t>
            </a:r>
            <a:endParaRPr lang="zh-CN" altLang="en-US" sz="1000" dirty="0"/>
          </a:p>
          <a:p>
            <a:r>
              <a:rPr lang="zh-CN" altLang="en-US" sz="1000" dirty="0"/>
              <a:t>80% 司机觉得别人“经常霸道”。</a:t>
            </a:r>
            <a:endParaRPr lang="zh-CN" altLang="en-US" sz="1000" dirty="0"/>
          </a:p>
          <a:p>
            <a:r>
              <a:rPr lang="zh-CN" altLang="en-US" sz="1000" dirty="0"/>
              <a:t>结论：人人都说自己不是路霸，那路霸从哪里来？</a:t>
            </a:r>
            <a:endParaRPr lang="zh-CN" altLang="en-US" sz="1000" dirty="0"/>
          </a:p>
        </p:txBody>
      </p:sp>
      <p:sp>
        <p:nvSpPr>
          <p:cNvPr id="45" name="文本框 44"/>
          <p:cNvSpPr txBox="1"/>
          <p:nvPr/>
        </p:nvSpPr>
        <p:spPr>
          <a:xfrm>
            <a:off x="580390" y="9248140"/>
            <a:ext cx="2488565" cy="65786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endParaRPr lang="zh-CN" altLang="en-US" sz="900" dirty="0">
              <a:solidFill>
                <a:srgbClr val="311EFF"/>
              </a:solidFill>
            </a:endParaRPr>
          </a:p>
          <a:p>
            <a:r>
              <a:rPr lang="zh-CN" altLang="en-US" sz="900" dirty="0">
                <a:solidFill>
                  <a:srgbClr val="311EFF"/>
                </a:solidFill>
              </a:rPr>
              <a:t>人力资源部表示：</a:t>
            </a:r>
            <a:endParaRPr lang="zh-CN" altLang="en-US" sz="900" dirty="0">
              <a:solidFill>
                <a:srgbClr val="311EFF"/>
              </a:solidFill>
            </a:endParaRPr>
          </a:p>
          <a:p>
            <a:r>
              <a:rPr lang="zh-CN" altLang="en-US" sz="900" dirty="0">
                <a:solidFill>
                  <a:srgbClr val="311EFF"/>
                </a:solidFill>
              </a:rPr>
              <a:t>“目前没有合适候选人，因为要满足‘不说谎’这个条件有点难。”</a:t>
            </a:r>
            <a:endParaRPr lang="zh-CN" altLang="en-US" sz="900" dirty="0">
              <a:solidFill>
                <a:srgbClr val="311EFF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44743" y="5899108"/>
            <a:ext cx="2452339" cy="8604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1000" dirty="0"/>
              <a:t>话题：夜路“隐形路霸”</a:t>
            </a:r>
            <a:endParaRPr lang="zh-CN" altLang="en-US" sz="1000" dirty="0"/>
          </a:p>
          <a:p>
            <a:r>
              <a:rPr lang="zh-CN" altLang="en-US" sz="1000" dirty="0"/>
              <a:t>不少司机吐槽：</a:t>
            </a:r>
            <a:endParaRPr lang="zh-CN" altLang="en-US" sz="1000" dirty="0"/>
          </a:p>
          <a:p>
            <a:r>
              <a:rPr lang="zh-CN" altLang="en-US" sz="1000" dirty="0"/>
              <a:t>不改灯、不打灯、不开脑，只会突然窜出来。</a:t>
            </a:r>
            <a:endParaRPr lang="zh-CN" altLang="en-US" sz="1000" dirty="0"/>
          </a:p>
          <a:p>
            <a:r>
              <a:rPr lang="zh-CN" altLang="en-US" sz="1000" dirty="0"/>
              <a:t>交警：看不清的不是车，是风险。</a:t>
            </a:r>
            <a:endParaRPr lang="zh-CN" altLang="en-US" sz="1000" dirty="0"/>
          </a:p>
        </p:txBody>
      </p:sp>
      <p:sp>
        <p:nvSpPr>
          <p:cNvPr id="50" name="等腰三角形 49"/>
          <p:cNvSpPr/>
          <p:nvPr/>
        </p:nvSpPr>
        <p:spPr>
          <a:xfrm>
            <a:off x="626745" y="4949190"/>
            <a:ext cx="131445" cy="12065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>
            <a:off x="638810" y="5945505"/>
            <a:ext cx="131445" cy="12065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3912870" y="5945505"/>
            <a:ext cx="1556385" cy="101092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zh-CN" altLang="en-US" sz="800" dirty="0"/>
              <a:t>吵不过、懒得吵、又不想装怂？</a:t>
            </a:r>
            <a:endParaRPr lang="zh-CN" altLang="en-US" sz="800" dirty="0"/>
          </a:p>
          <a:p>
            <a:r>
              <a:rPr lang="zh-CN" altLang="en-US" sz="800" dirty="0"/>
              <a:t>贴上我们的车贴就够了：</a:t>
            </a:r>
            <a:endParaRPr lang="zh-CN" altLang="en-US" sz="800" dirty="0"/>
          </a:p>
          <a:p>
            <a:endParaRPr lang="zh-CN" altLang="en-US" sz="800" dirty="0"/>
          </a:p>
          <a:p>
            <a:r>
              <a:rPr lang="zh-CN" altLang="en-US" sz="800" dirty="0"/>
              <a:t>「你先急，我先到」</a:t>
            </a:r>
            <a:endParaRPr lang="zh-CN" altLang="en-US" sz="800" dirty="0"/>
          </a:p>
          <a:p>
            <a:endParaRPr lang="zh-CN" altLang="en-US" sz="800" dirty="0"/>
          </a:p>
          <a:p>
            <a:r>
              <a:rPr lang="zh-CN" altLang="en-US" sz="800" dirty="0"/>
              <a:t>「此车已绝育，不和路霸繁殖矛盾」</a:t>
            </a:r>
            <a:endParaRPr lang="zh-CN" altLang="en-US" sz="800" dirty="0"/>
          </a:p>
          <a:p>
            <a:endParaRPr lang="zh-CN" altLang="en-US" sz="800" dirty="0"/>
          </a:p>
          <a:p>
            <a:r>
              <a:rPr lang="zh-CN" altLang="en-US" sz="800" dirty="0"/>
              <a:t>「拒绝互喷，只想回家」</a:t>
            </a:r>
            <a:endParaRPr lang="zh-CN" altLang="en-US" sz="800" dirty="0"/>
          </a:p>
          <a:p>
            <a:r>
              <a:rPr lang="zh-CN" altLang="en-US" sz="800" dirty="0"/>
              <a:t>支持定制车牌同色款，扫码下单：🚗📦</a:t>
            </a:r>
            <a:endParaRPr lang="zh-CN" altLang="en-US" sz="800" dirty="0"/>
          </a:p>
        </p:txBody>
      </p:sp>
      <p:sp>
        <p:nvSpPr>
          <p:cNvPr id="64" name="等腰三角形 63"/>
          <p:cNvSpPr/>
          <p:nvPr/>
        </p:nvSpPr>
        <p:spPr>
          <a:xfrm>
            <a:off x="621665" y="6807835"/>
            <a:ext cx="131445" cy="12065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8745" y="2444750"/>
            <a:ext cx="780415" cy="10928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1787</Words>
  <Application>WPS 演示</Application>
  <PresentationFormat>A4 纸张(210x297 毫米)</PresentationFormat>
  <Paragraphs>93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 Light</vt:lpstr>
      <vt:lpstr>等线 Light</vt:lpstr>
      <vt:lpstr>Calibri</vt:lpstr>
      <vt:lpstr>等线</vt:lpstr>
      <vt:lpstr>微软雅黑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hy l</dc:creator>
  <cp:lastModifiedBy>wps</cp:lastModifiedBy>
  <cp:revision>49</cp:revision>
  <dcterms:created xsi:type="dcterms:W3CDTF">2025-10-15T07:32:00Z</dcterms:created>
  <dcterms:modified xsi:type="dcterms:W3CDTF">2025-12-07T11:24:21Z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F9A1D75BD7064D67B88E65BF1274FFB9_13</vt:lpwstr>
  </property>
  <property fmtid="{D5CDD505-2E9C-101B-9397-08002B2CF9AE}" pid="3" name="KSOProductBuildVer">
    <vt:lpwstr>2052-12.8.2.15091</vt:lpwstr>
  </property>
</Properties>
</file>